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orta" charset="1" panose="020C0706030708060507"/>
      <p:regular r:id="rId19"/>
    </p:embeddedFont>
    <p:embeddedFont>
      <p:font typeface="Rajdhani Medium" charset="1" panose="02000000000000000000"/>
      <p:regular r:id="rId20"/>
    </p:embeddedFont>
    <p:embeddedFont>
      <p:font typeface="Rajdhani Bold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1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65.png" Type="http://schemas.openxmlformats.org/officeDocument/2006/relationships/image"/><Relationship Id="rId27" Target="../media/image66.svg" Type="http://schemas.openxmlformats.org/officeDocument/2006/relationships/image"/><Relationship Id="rId28" Target="../media/image4.png" Type="http://schemas.openxmlformats.org/officeDocument/2006/relationships/image"/><Relationship Id="rId29" Target="../media/image67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7442" y="-922986"/>
            <a:ext cx="12723335" cy="5342055"/>
          </a:xfrm>
          <a:custGeom>
            <a:avLst/>
            <a:gdLst/>
            <a:ahLst/>
            <a:cxnLst/>
            <a:rect r="r" b="b" t="t" l="l"/>
            <a:pathLst>
              <a:path h="5342055" w="12723335">
                <a:moveTo>
                  <a:pt x="0" y="0"/>
                </a:moveTo>
                <a:lnTo>
                  <a:pt x="12723336" y="0"/>
                </a:lnTo>
                <a:lnTo>
                  <a:pt x="12723336" y="5342056"/>
                </a:lnTo>
                <a:lnTo>
                  <a:pt x="0" y="534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0579" y="1028700"/>
            <a:ext cx="6566051" cy="8229600"/>
            <a:chOff x="0" y="0"/>
            <a:chExt cx="8754734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8247" r="0" b="8247"/>
            <a:stretch>
              <a:fillRect/>
            </a:stretch>
          </p:blipFill>
          <p:spPr>
            <a:xfrm flipH="false" flipV="false">
              <a:off x="0" y="0"/>
              <a:ext cx="8754734" cy="109728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8659658" y="2717202"/>
            <a:ext cx="3247886" cy="3781432"/>
          </a:xfrm>
          <a:custGeom>
            <a:avLst/>
            <a:gdLst/>
            <a:ahLst/>
            <a:cxnLst/>
            <a:rect r="r" b="b" t="t" l="l"/>
            <a:pathLst>
              <a:path h="3781432" w="3247886">
                <a:moveTo>
                  <a:pt x="0" y="0"/>
                </a:moveTo>
                <a:lnTo>
                  <a:pt x="3247887" y="0"/>
                </a:lnTo>
                <a:lnTo>
                  <a:pt x="3247887" y="3781432"/>
                </a:lnTo>
                <a:lnTo>
                  <a:pt x="0" y="3781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698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59658" y="6498634"/>
            <a:ext cx="8599642" cy="2759666"/>
            <a:chOff x="0" y="0"/>
            <a:chExt cx="11466189" cy="36795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47650"/>
              <a:ext cx="11466189" cy="2806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46"/>
                </a:lnSpc>
              </a:pPr>
              <a:r>
                <a:rPr lang="en-US" sz="12604">
                  <a:solidFill>
                    <a:srgbClr val="FFFFFF"/>
                  </a:solidFill>
                  <a:latin typeface="Horta"/>
                  <a:ea typeface="Horta"/>
                  <a:cs typeface="Horta"/>
                  <a:sym typeface="Horta"/>
                </a:rPr>
                <a:t>Myntra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03178"/>
              <a:ext cx="11466189" cy="1076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97"/>
                </a:lnSpc>
              </a:pPr>
              <a:r>
                <a:rPr lang="en-US" sz="4926" b="true">
                  <a:solidFill>
                    <a:srgbClr val="FFFFFF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TREND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5696" y="997881"/>
            <a:ext cx="13029810" cy="128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3"/>
              </a:lnSpc>
              <a:spcBef>
                <a:spcPct val="0"/>
              </a:spcBef>
            </a:pPr>
            <a:r>
              <a:rPr lang="en-US" sz="7423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Comparing Myntra with Competitors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1010" y="2592306"/>
            <a:ext cx="16605981" cy="679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Strengths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Strong fashion-centric brand: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Highly recognized as a dedicated fashion platform with tailored marketing.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Wide influencer collaborations: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Extensive use of influencers, driving organic engagement on platforms like Instagram.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Frequent sales and festive promotions: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Known for its Big Fashion Sale, Navaratri Sale, and more.</a:t>
            </a:r>
          </a:p>
          <a:p>
            <a:pPr algn="l">
              <a:lnSpc>
                <a:spcPts val="4171"/>
              </a:lnSpc>
            </a:pPr>
          </a:p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Weaknesses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Customer service complaints: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Issues like delivery delays, exchange problems, and poor customer support hurt its reputation.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Product quality issues: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Customers occasionally report problems with missing items or quality mismatch.</a:t>
            </a:r>
          </a:p>
          <a:p>
            <a:pPr algn="l" marL="643344" indent="-321672" lvl="1">
              <a:lnSpc>
                <a:spcPts val="41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9" u="sng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Commitment failures:</a:t>
            </a: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Negative reviews on platforms like X often mention fake commitments (e.g., cashback guarantees).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54037" y="3574140"/>
            <a:ext cx="6698146" cy="7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b="true" sz="301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Enhance Customer Support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19380" y="1916696"/>
            <a:ext cx="1388856" cy="1705069"/>
          </a:xfrm>
          <a:custGeom>
            <a:avLst/>
            <a:gdLst/>
            <a:ahLst/>
            <a:cxnLst/>
            <a:rect r="r" b="b" t="t" l="l"/>
            <a:pathLst>
              <a:path h="1705069" w="1388856">
                <a:moveTo>
                  <a:pt x="0" y="0"/>
                </a:moveTo>
                <a:lnTo>
                  <a:pt x="1388856" y="0"/>
                </a:lnTo>
                <a:lnTo>
                  <a:pt x="1388856" y="1705069"/>
                </a:lnTo>
                <a:lnTo>
                  <a:pt x="0" y="1705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254703">
            <a:off x="11256938" y="2960141"/>
            <a:ext cx="2361434" cy="669789"/>
          </a:xfrm>
          <a:custGeom>
            <a:avLst/>
            <a:gdLst/>
            <a:ahLst/>
            <a:cxnLst/>
            <a:rect r="r" b="b" t="t" l="l"/>
            <a:pathLst>
              <a:path h="669789" w="2361434">
                <a:moveTo>
                  <a:pt x="2361434" y="0"/>
                </a:moveTo>
                <a:lnTo>
                  <a:pt x="0" y="0"/>
                </a:lnTo>
                <a:lnTo>
                  <a:pt x="0" y="669789"/>
                </a:lnTo>
                <a:lnTo>
                  <a:pt x="2361434" y="669789"/>
                </a:lnTo>
                <a:lnTo>
                  <a:pt x="2361434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37576" y="8701483"/>
            <a:ext cx="6698146" cy="7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b="true" sz="301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Boost Product Quality Control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2509920">
            <a:off x="11824652" y="7692863"/>
            <a:ext cx="2361434" cy="669789"/>
          </a:xfrm>
          <a:custGeom>
            <a:avLst/>
            <a:gdLst/>
            <a:ahLst/>
            <a:cxnLst/>
            <a:rect r="r" b="b" t="t" l="l"/>
            <a:pathLst>
              <a:path h="669789" w="2361434">
                <a:moveTo>
                  <a:pt x="2361434" y="0"/>
                </a:moveTo>
                <a:lnTo>
                  <a:pt x="0" y="0"/>
                </a:lnTo>
                <a:lnTo>
                  <a:pt x="0" y="669789"/>
                </a:lnTo>
                <a:lnTo>
                  <a:pt x="2361434" y="669789"/>
                </a:lnTo>
                <a:lnTo>
                  <a:pt x="2361434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0213147">
            <a:off x="5564969" y="2155381"/>
            <a:ext cx="2545215" cy="721916"/>
          </a:xfrm>
          <a:custGeom>
            <a:avLst/>
            <a:gdLst/>
            <a:ahLst/>
            <a:cxnLst/>
            <a:rect r="r" b="b" t="t" l="l"/>
            <a:pathLst>
              <a:path h="721916" w="2545215">
                <a:moveTo>
                  <a:pt x="2545215" y="0"/>
                </a:moveTo>
                <a:lnTo>
                  <a:pt x="0" y="0"/>
                </a:lnTo>
                <a:lnTo>
                  <a:pt x="0" y="721916"/>
                </a:lnTo>
                <a:lnTo>
                  <a:pt x="2545215" y="721916"/>
                </a:lnTo>
                <a:lnTo>
                  <a:pt x="2545215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6790825">
            <a:off x="3052063" y="5493857"/>
            <a:ext cx="1752326" cy="497023"/>
          </a:xfrm>
          <a:custGeom>
            <a:avLst/>
            <a:gdLst/>
            <a:ahLst/>
            <a:cxnLst/>
            <a:rect r="r" b="b" t="t" l="l"/>
            <a:pathLst>
              <a:path h="497023" w="1752326">
                <a:moveTo>
                  <a:pt x="1752326" y="0"/>
                </a:moveTo>
                <a:lnTo>
                  <a:pt x="0" y="0"/>
                </a:lnTo>
                <a:lnTo>
                  <a:pt x="0" y="497023"/>
                </a:lnTo>
                <a:lnTo>
                  <a:pt x="1752326" y="497023"/>
                </a:lnTo>
                <a:lnTo>
                  <a:pt x="1752326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121075">
            <a:off x="5199950" y="8891013"/>
            <a:ext cx="2361434" cy="669789"/>
          </a:xfrm>
          <a:custGeom>
            <a:avLst/>
            <a:gdLst/>
            <a:ahLst/>
            <a:cxnLst/>
            <a:rect r="r" b="b" t="t" l="l"/>
            <a:pathLst>
              <a:path h="669789" w="2361434">
                <a:moveTo>
                  <a:pt x="2361434" y="0"/>
                </a:moveTo>
                <a:lnTo>
                  <a:pt x="0" y="0"/>
                </a:lnTo>
                <a:lnTo>
                  <a:pt x="0" y="669788"/>
                </a:lnTo>
                <a:lnTo>
                  <a:pt x="2361434" y="669788"/>
                </a:lnTo>
                <a:lnTo>
                  <a:pt x="2361434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11406" y="4438636"/>
            <a:ext cx="2070388" cy="1884053"/>
          </a:xfrm>
          <a:custGeom>
            <a:avLst/>
            <a:gdLst/>
            <a:ahLst/>
            <a:cxnLst/>
            <a:rect r="r" b="b" t="t" l="l"/>
            <a:pathLst>
              <a:path h="1884053" w="2070388">
                <a:moveTo>
                  <a:pt x="0" y="0"/>
                </a:moveTo>
                <a:lnTo>
                  <a:pt x="2070388" y="0"/>
                </a:lnTo>
                <a:lnTo>
                  <a:pt x="2070388" y="1884053"/>
                </a:lnTo>
                <a:lnTo>
                  <a:pt x="0" y="1884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18211" y="7332301"/>
            <a:ext cx="1369798" cy="1602956"/>
          </a:xfrm>
          <a:custGeom>
            <a:avLst/>
            <a:gdLst/>
            <a:ahLst/>
            <a:cxnLst/>
            <a:rect r="r" b="b" t="t" l="l"/>
            <a:pathLst>
              <a:path h="1602956" w="1369798">
                <a:moveTo>
                  <a:pt x="0" y="0"/>
                </a:moveTo>
                <a:lnTo>
                  <a:pt x="1369798" y="0"/>
                </a:lnTo>
                <a:lnTo>
                  <a:pt x="1369798" y="1602956"/>
                </a:lnTo>
                <a:lnTo>
                  <a:pt x="0" y="1602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72066" y="5926327"/>
            <a:ext cx="2000270" cy="1709321"/>
          </a:xfrm>
          <a:custGeom>
            <a:avLst/>
            <a:gdLst/>
            <a:ahLst/>
            <a:cxnLst/>
            <a:rect r="r" b="b" t="t" l="l"/>
            <a:pathLst>
              <a:path h="1709321" w="2000270">
                <a:moveTo>
                  <a:pt x="0" y="0"/>
                </a:moveTo>
                <a:lnTo>
                  <a:pt x="2000270" y="0"/>
                </a:lnTo>
                <a:lnTo>
                  <a:pt x="2000270" y="1709321"/>
                </a:lnTo>
                <a:lnTo>
                  <a:pt x="0" y="1709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86561" y="2516339"/>
            <a:ext cx="1782424" cy="1557393"/>
          </a:xfrm>
          <a:custGeom>
            <a:avLst/>
            <a:gdLst/>
            <a:ahLst/>
            <a:cxnLst/>
            <a:rect r="r" b="b" t="t" l="l"/>
            <a:pathLst>
              <a:path h="1557393" w="1782424">
                <a:moveTo>
                  <a:pt x="0" y="0"/>
                </a:moveTo>
                <a:lnTo>
                  <a:pt x="1782424" y="0"/>
                </a:lnTo>
                <a:lnTo>
                  <a:pt x="1782424" y="1557393"/>
                </a:lnTo>
                <a:lnTo>
                  <a:pt x="0" y="15573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83963" y="635859"/>
            <a:ext cx="13029810" cy="128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3"/>
              </a:lnSpc>
              <a:spcBef>
                <a:spcPct val="0"/>
              </a:spcBef>
            </a:pPr>
            <a:r>
              <a:rPr lang="en-US" sz="7423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Strategic 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86649" y="6027414"/>
            <a:ext cx="6698146" cy="7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b="true" sz="301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Streamline Delivery 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05818" y="7380206"/>
            <a:ext cx="6698146" cy="7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b="true" sz="301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Improve Exchange and Return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991762"/>
            <a:ext cx="6698146" cy="7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b="true" sz="301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Ensure Cashback and Commitments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950" y="2853119"/>
            <a:ext cx="14289443" cy="61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5089" indent="-427544" lvl="1">
              <a:lnSpc>
                <a:spcPts val="5544"/>
              </a:lnSpc>
              <a:buFont typeface="Arial"/>
              <a:buChar char="•"/>
            </a:pPr>
            <a:r>
              <a:rPr lang="en-US" b="true" sz="39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Brand perception fluctuates due to service and delivery issues.</a:t>
            </a:r>
          </a:p>
          <a:p>
            <a:pPr algn="l" marL="855089" indent="-427544" lvl="1">
              <a:lnSpc>
                <a:spcPts val="5544"/>
              </a:lnSpc>
              <a:buFont typeface="Arial"/>
              <a:buChar char="•"/>
            </a:pPr>
            <a:r>
              <a:rPr lang="en-US" b="true" sz="39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Customer sentiment is mixed, with frequent negative feedback on support.</a:t>
            </a:r>
          </a:p>
          <a:p>
            <a:pPr algn="l" marL="855089" indent="-427544" lvl="1">
              <a:lnSpc>
                <a:spcPts val="5544"/>
              </a:lnSpc>
              <a:buFont typeface="Arial"/>
              <a:buChar char="•"/>
            </a:pPr>
            <a:r>
              <a:rPr lang="en-US" b="true" sz="39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Myntra leverages fashion trends but struggles with consistency.</a:t>
            </a:r>
          </a:p>
          <a:p>
            <a:pPr algn="l" marL="855089" indent="-427544" lvl="1">
              <a:lnSpc>
                <a:spcPts val="5544"/>
              </a:lnSpc>
              <a:buFont typeface="Arial"/>
              <a:buChar char="•"/>
            </a:pPr>
            <a:r>
              <a:rPr lang="en-US" b="true" sz="39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Competitors offer stronger service, but Myntra excels in marketing.</a:t>
            </a:r>
          </a:p>
          <a:p>
            <a:pPr algn="l" marL="855089" indent="-427544" lvl="1">
              <a:lnSpc>
                <a:spcPts val="5544"/>
              </a:lnSpc>
              <a:buFont typeface="Arial"/>
              <a:buChar char="•"/>
            </a:pPr>
            <a:r>
              <a:rPr lang="en-US" b="true" sz="39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Strategic improvements needed in customer support and delivery logistics</a:t>
            </a:r>
          </a:p>
          <a:p>
            <a:pPr algn="l" marL="0" indent="0" lvl="0">
              <a:lnSpc>
                <a:spcPts val="498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02033" y="857250"/>
            <a:ext cx="1308393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OVERALL SUMMARY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6181" y="-533379"/>
            <a:ext cx="1270391" cy="2130228"/>
          </a:xfrm>
          <a:custGeom>
            <a:avLst/>
            <a:gdLst/>
            <a:ahLst/>
            <a:cxnLst/>
            <a:rect r="r" b="b" t="t" l="l"/>
            <a:pathLst>
              <a:path h="2130228" w="1270391">
                <a:moveTo>
                  <a:pt x="0" y="0"/>
                </a:moveTo>
                <a:lnTo>
                  <a:pt x="1270390" y="0"/>
                </a:lnTo>
                <a:lnTo>
                  <a:pt x="1270390" y="2130228"/>
                </a:lnTo>
                <a:lnTo>
                  <a:pt x="0" y="213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2893" y="-533379"/>
            <a:ext cx="2130228" cy="2130228"/>
          </a:xfrm>
          <a:custGeom>
            <a:avLst/>
            <a:gdLst/>
            <a:ahLst/>
            <a:cxnLst/>
            <a:rect r="r" b="b" t="t" l="l"/>
            <a:pathLst>
              <a:path h="2130228" w="2130228">
                <a:moveTo>
                  <a:pt x="0" y="0"/>
                </a:moveTo>
                <a:lnTo>
                  <a:pt x="2130228" y="0"/>
                </a:lnTo>
                <a:lnTo>
                  <a:pt x="2130228" y="2130228"/>
                </a:lnTo>
                <a:lnTo>
                  <a:pt x="0" y="2130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02190" y="-533379"/>
            <a:ext cx="2333915" cy="2130228"/>
          </a:xfrm>
          <a:custGeom>
            <a:avLst/>
            <a:gdLst/>
            <a:ahLst/>
            <a:cxnLst/>
            <a:rect r="r" b="b" t="t" l="l"/>
            <a:pathLst>
              <a:path h="2130228" w="2333915">
                <a:moveTo>
                  <a:pt x="0" y="0"/>
                </a:moveTo>
                <a:lnTo>
                  <a:pt x="2333915" y="0"/>
                </a:lnTo>
                <a:lnTo>
                  <a:pt x="2333915" y="2130228"/>
                </a:lnTo>
                <a:lnTo>
                  <a:pt x="0" y="2130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67889" y="-533379"/>
            <a:ext cx="2456238" cy="2130228"/>
          </a:xfrm>
          <a:custGeom>
            <a:avLst/>
            <a:gdLst/>
            <a:ahLst/>
            <a:cxnLst/>
            <a:rect r="r" b="b" t="t" l="l"/>
            <a:pathLst>
              <a:path h="2130228" w="2456238">
                <a:moveTo>
                  <a:pt x="0" y="0"/>
                </a:moveTo>
                <a:lnTo>
                  <a:pt x="2456238" y="0"/>
                </a:lnTo>
                <a:lnTo>
                  <a:pt x="2456238" y="2130228"/>
                </a:lnTo>
                <a:lnTo>
                  <a:pt x="0" y="2130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9023" y="3902846"/>
            <a:ext cx="2284706" cy="2280552"/>
          </a:xfrm>
          <a:custGeom>
            <a:avLst/>
            <a:gdLst/>
            <a:ahLst/>
            <a:cxnLst/>
            <a:rect r="r" b="b" t="t" l="l"/>
            <a:pathLst>
              <a:path h="2280552" w="2284706">
                <a:moveTo>
                  <a:pt x="0" y="0"/>
                </a:moveTo>
                <a:lnTo>
                  <a:pt x="2284706" y="0"/>
                </a:lnTo>
                <a:lnTo>
                  <a:pt x="2284706" y="2280552"/>
                </a:lnTo>
                <a:lnTo>
                  <a:pt x="0" y="2280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0546" y="3852489"/>
            <a:ext cx="1554922" cy="2280552"/>
          </a:xfrm>
          <a:custGeom>
            <a:avLst/>
            <a:gdLst/>
            <a:ahLst/>
            <a:cxnLst/>
            <a:rect r="r" b="b" t="t" l="l"/>
            <a:pathLst>
              <a:path h="2280552" w="1554922">
                <a:moveTo>
                  <a:pt x="0" y="0"/>
                </a:moveTo>
                <a:lnTo>
                  <a:pt x="1554923" y="0"/>
                </a:lnTo>
                <a:lnTo>
                  <a:pt x="1554923" y="2280553"/>
                </a:lnTo>
                <a:lnTo>
                  <a:pt x="0" y="2280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02190" y="3852489"/>
            <a:ext cx="2503600" cy="2280552"/>
          </a:xfrm>
          <a:custGeom>
            <a:avLst/>
            <a:gdLst/>
            <a:ahLst/>
            <a:cxnLst/>
            <a:rect r="r" b="b" t="t" l="l"/>
            <a:pathLst>
              <a:path h="2280552" w="2503600">
                <a:moveTo>
                  <a:pt x="0" y="0"/>
                </a:moveTo>
                <a:lnTo>
                  <a:pt x="2503600" y="0"/>
                </a:lnTo>
                <a:lnTo>
                  <a:pt x="2503600" y="2280553"/>
                </a:lnTo>
                <a:lnTo>
                  <a:pt x="0" y="22805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7939" y="3902846"/>
            <a:ext cx="1476139" cy="2280552"/>
          </a:xfrm>
          <a:custGeom>
            <a:avLst/>
            <a:gdLst/>
            <a:ahLst/>
            <a:cxnLst/>
            <a:rect r="r" b="b" t="t" l="l"/>
            <a:pathLst>
              <a:path h="2280552" w="1476139">
                <a:moveTo>
                  <a:pt x="0" y="0"/>
                </a:moveTo>
                <a:lnTo>
                  <a:pt x="1476139" y="0"/>
                </a:lnTo>
                <a:lnTo>
                  <a:pt x="1476139" y="2280552"/>
                </a:lnTo>
                <a:lnTo>
                  <a:pt x="0" y="22805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9999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0446" y="8489395"/>
            <a:ext cx="1761860" cy="2031495"/>
          </a:xfrm>
          <a:custGeom>
            <a:avLst/>
            <a:gdLst/>
            <a:ahLst/>
            <a:cxnLst/>
            <a:rect r="r" b="b" t="t" l="l"/>
            <a:pathLst>
              <a:path h="2031495" w="1761860">
                <a:moveTo>
                  <a:pt x="0" y="0"/>
                </a:moveTo>
                <a:lnTo>
                  <a:pt x="1761860" y="0"/>
                </a:lnTo>
                <a:lnTo>
                  <a:pt x="1761860" y="2031495"/>
                </a:lnTo>
                <a:lnTo>
                  <a:pt x="0" y="20314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9999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25059" y="8526341"/>
            <a:ext cx="2425898" cy="2015700"/>
          </a:xfrm>
          <a:custGeom>
            <a:avLst/>
            <a:gdLst/>
            <a:ahLst/>
            <a:cxnLst/>
            <a:rect r="r" b="b" t="t" l="l"/>
            <a:pathLst>
              <a:path h="2015700" w="2425898">
                <a:moveTo>
                  <a:pt x="0" y="0"/>
                </a:moveTo>
                <a:lnTo>
                  <a:pt x="2425897" y="0"/>
                </a:lnTo>
                <a:lnTo>
                  <a:pt x="2425897" y="2015700"/>
                </a:lnTo>
                <a:lnTo>
                  <a:pt x="0" y="2015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9999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18222" y="8489395"/>
            <a:ext cx="1527302" cy="2089592"/>
          </a:xfrm>
          <a:custGeom>
            <a:avLst/>
            <a:gdLst/>
            <a:ahLst/>
            <a:cxnLst/>
            <a:rect r="r" b="b" t="t" l="l"/>
            <a:pathLst>
              <a:path h="2089592" w="1527302">
                <a:moveTo>
                  <a:pt x="0" y="0"/>
                </a:moveTo>
                <a:lnTo>
                  <a:pt x="1527302" y="0"/>
                </a:lnTo>
                <a:lnTo>
                  <a:pt x="1527302" y="2089592"/>
                </a:lnTo>
                <a:lnTo>
                  <a:pt x="0" y="20895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9999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67889" y="8505189"/>
            <a:ext cx="2633338" cy="2015700"/>
          </a:xfrm>
          <a:custGeom>
            <a:avLst/>
            <a:gdLst/>
            <a:ahLst/>
            <a:cxnLst/>
            <a:rect r="r" b="b" t="t" l="l"/>
            <a:pathLst>
              <a:path h="2015700" w="2633338">
                <a:moveTo>
                  <a:pt x="0" y="0"/>
                </a:moveTo>
                <a:lnTo>
                  <a:pt x="2633338" y="0"/>
                </a:lnTo>
                <a:lnTo>
                  <a:pt x="2633338" y="2015701"/>
                </a:lnTo>
                <a:lnTo>
                  <a:pt x="0" y="201570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9999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58974" y="2711753"/>
            <a:ext cx="5170053" cy="4227766"/>
          </a:xfrm>
          <a:custGeom>
            <a:avLst/>
            <a:gdLst/>
            <a:ahLst/>
            <a:cxnLst/>
            <a:rect r="r" b="b" t="t" l="l"/>
            <a:pathLst>
              <a:path h="4227766" w="5170053">
                <a:moveTo>
                  <a:pt x="0" y="0"/>
                </a:moveTo>
                <a:lnTo>
                  <a:pt x="5170052" y="0"/>
                </a:lnTo>
                <a:lnTo>
                  <a:pt x="5170052" y="4227767"/>
                </a:lnTo>
                <a:lnTo>
                  <a:pt x="0" y="42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7999"/>
            </a:blip>
            <a:stretch>
              <a:fillRect l="0" t="-13669" r="-106982" b="-2870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9694" y="2685809"/>
            <a:ext cx="5579613" cy="5573017"/>
          </a:xfrm>
          <a:custGeom>
            <a:avLst/>
            <a:gdLst/>
            <a:ahLst/>
            <a:cxnLst/>
            <a:rect r="r" b="b" t="t" l="l"/>
            <a:pathLst>
              <a:path h="5573017" w="5579613">
                <a:moveTo>
                  <a:pt x="0" y="0"/>
                </a:moveTo>
                <a:lnTo>
                  <a:pt x="5579612" y="0"/>
                </a:lnTo>
                <a:lnTo>
                  <a:pt x="5579612" y="5573018"/>
                </a:lnTo>
                <a:lnTo>
                  <a:pt x="0" y="5573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730824" y="7483901"/>
            <a:ext cx="6370403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  <a:spcBef>
                <a:spcPct val="0"/>
              </a:spcBef>
            </a:pPr>
            <a:r>
              <a:rPr lang="en-US" b="true" sz="3626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THANK YOU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30824" y="4956129"/>
            <a:ext cx="6574451" cy="189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</a:pPr>
            <a:r>
              <a:rPr lang="en-US" b="true" sz="3626" spc="348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BADM - MB26</a:t>
            </a:r>
          </a:p>
          <a:p>
            <a:pPr algn="l">
              <a:lnSpc>
                <a:spcPts val="5077"/>
              </a:lnSpc>
            </a:pPr>
            <a:r>
              <a:rPr lang="en-US" b="true" sz="3626" spc="348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MIAFSAR@GMAIL.COM</a:t>
            </a:r>
          </a:p>
          <a:p>
            <a:pPr algn="l">
              <a:lnSpc>
                <a:spcPts val="5077"/>
              </a:lnSpc>
              <a:spcBef>
                <a:spcPct val="0"/>
              </a:spcBef>
            </a:pPr>
            <a:r>
              <a:rPr lang="en-US" b="true" sz="3626" spc="348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+91 9677476692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30824" y="2849939"/>
            <a:ext cx="7996405" cy="186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293"/>
              </a:lnSpc>
              <a:spcBef>
                <a:spcPct val="0"/>
              </a:spcBef>
            </a:pPr>
            <a:r>
              <a:rPr lang="en-US" sz="1092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MOHAMED AFSAR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6785" y="2345576"/>
            <a:ext cx="6370403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  <a:spcBef>
                <a:spcPct val="0"/>
              </a:spcBef>
            </a:pPr>
            <a:r>
              <a:rPr lang="en-US" b="true" sz="3626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SUBMITTED BY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950" y="2843594"/>
            <a:ext cx="12642331" cy="641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4625" indent="-492312" lvl="1">
              <a:lnSpc>
                <a:spcPts val="63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Analyze Myn</a:t>
            </a:r>
            <a:r>
              <a:rPr lang="en-US" b="true" sz="4560" u="non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tra’s brand perception.</a:t>
            </a:r>
          </a:p>
          <a:p>
            <a:pPr algn="l" marL="984625" indent="-492312" lvl="1">
              <a:lnSpc>
                <a:spcPts val="63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0" u="non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Extract customer sentiments from social media and reviews.</a:t>
            </a:r>
          </a:p>
          <a:p>
            <a:pPr algn="l" marL="984625" indent="-492312" lvl="1">
              <a:lnSpc>
                <a:spcPts val="63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0" u="non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Identify current fashion market trends.</a:t>
            </a:r>
          </a:p>
          <a:p>
            <a:pPr algn="l" marL="984625" indent="-492312" lvl="1">
              <a:lnSpc>
                <a:spcPts val="63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0" u="non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Compare Myntra with key competitors.</a:t>
            </a:r>
          </a:p>
          <a:p>
            <a:pPr algn="l" marL="984625" indent="-492312" lvl="1">
              <a:lnSpc>
                <a:spcPts val="63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60" u="non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Develop strategic recommendations for market improvement.</a:t>
            </a:r>
          </a:p>
          <a:p>
            <a:pPr algn="l" marL="0" indent="0" lvl="0">
              <a:lnSpc>
                <a:spcPts val="638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02033" y="857250"/>
            <a:ext cx="1308393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OBJECTIVE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080513" y="2983936"/>
            <a:ext cx="10287000" cy="4319129"/>
          </a:xfrm>
          <a:custGeom>
            <a:avLst/>
            <a:gdLst/>
            <a:ahLst/>
            <a:cxnLst/>
            <a:rect r="r" b="b" t="t" l="l"/>
            <a:pathLst>
              <a:path h="4319129" w="10287000">
                <a:moveTo>
                  <a:pt x="0" y="0"/>
                </a:moveTo>
                <a:lnTo>
                  <a:pt x="10287000" y="0"/>
                </a:lnTo>
                <a:lnTo>
                  <a:pt x="10287000" y="4319128"/>
                </a:lnTo>
                <a:lnTo>
                  <a:pt x="0" y="4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5100" y="2785069"/>
            <a:ext cx="1499495" cy="1499495"/>
          </a:xfrm>
          <a:custGeom>
            <a:avLst/>
            <a:gdLst/>
            <a:ahLst/>
            <a:cxnLst/>
            <a:rect r="r" b="b" t="t" l="l"/>
            <a:pathLst>
              <a:path h="1499495" w="1499495">
                <a:moveTo>
                  <a:pt x="0" y="0"/>
                </a:moveTo>
                <a:lnTo>
                  <a:pt x="1499495" y="0"/>
                </a:lnTo>
                <a:lnTo>
                  <a:pt x="1499495" y="1499496"/>
                </a:lnTo>
                <a:lnTo>
                  <a:pt x="0" y="1499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4200" y="5143500"/>
            <a:ext cx="801294" cy="1695861"/>
          </a:xfrm>
          <a:custGeom>
            <a:avLst/>
            <a:gdLst/>
            <a:ahLst/>
            <a:cxnLst/>
            <a:rect r="r" b="b" t="t" l="l"/>
            <a:pathLst>
              <a:path h="1695861" w="801294">
                <a:moveTo>
                  <a:pt x="0" y="0"/>
                </a:moveTo>
                <a:lnTo>
                  <a:pt x="801295" y="0"/>
                </a:lnTo>
                <a:lnTo>
                  <a:pt x="801295" y="1695861"/>
                </a:lnTo>
                <a:lnTo>
                  <a:pt x="0" y="16958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5838" y="7696611"/>
            <a:ext cx="1278019" cy="1278019"/>
          </a:xfrm>
          <a:custGeom>
            <a:avLst/>
            <a:gdLst/>
            <a:ahLst/>
            <a:cxnLst/>
            <a:rect r="r" b="b" t="t" l="l"/>
            <a:pathLst>
              <a:path h="1278019" w="1278019">
                <a:moveTo>
                  <a:pt x="0" y="0"/>
                </a:moveTo>
                <a:lnTo>
                  <a:pt x="1278019" y="0"/>
                </a:lnTo>
                <a:lnTo>
                  <a:pt x="1278019" y="1278019"/>
                </a:lnTo>
                <a:lnTo>
                  <a:pt x="0" y="1278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2033" y="857250"/>
            <a:ext cx="1308393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Brand Perception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138" y="2991636"/>
            <a:ext cx="10863447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Instagram serves as a major platform for product marketing for Myntra, with many influencers promoting Myntra products organically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5138" y="5448249"/>
            <a:ext cx="10863447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Facebook focuses more on ads for festive sales and big discount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138" y="7792439"/>
            <a:ext cx="10863447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 (formerly Twitter) is a hub for negative reviews, where active customers share their direct experiences with Myntra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999"/>
            </a:blip>
            <a:stretch>
              <a:fillRect l="0" t="0" r="-10698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8301" y="1996598"/>
            <a:ext cx="130839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POSITIVE OUTCOME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558974" y="3037998"/>
            <a:ext cx="5170053" cy="5115183"/>
          </a:xfrm>
          <a:custGeom>
            <a:avLst/>
            <a:gdLst/>
            <a:ahLst/>
            <a:cxnLst/>
            <a:rect r="r" b="b" t="t" l="l"/>
            <a:pathLst>
              <a:path h="5115183" w="5170053">
                <a:moveTo>
                  <a:pt x="0" y="0"/>
                </a:moveTo>
                <a:lnTo>
                  <a:pt x="5170052" y="0"/>
                </a:lnTo>
                <a:lnTo>
                  <a:pt x="5170052" y="5115183"/>
                </a:lnTo>
                <a:lnTo>
                  <a:pt x="0" y="511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-17676" r="-106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83128" y="3118312"/>
            <a:ext cx="2951691" cy="1250779"/>
          </a:xfrm>
          <a:custGeom>
            <a:avLst/>
            <a:gdLst/>
            <a:ahLst/>
            <a:cxnLst/>
            <a:rect r="r" b="b" t="t" l="l"/>
            <a:pathLst>
              <a:path h="1250779" w="2951691">
                <a:moveTo>
                  <a:pt x="0" y="0"/>
                </a:moveTo>
                <a:lnTo>
                  <a:pt x="2951691" y="0"/>
                </a:lnTo>
                <a:lnTo>
                  <a:pt x="2951691" y="1250779"/>
                </a:lnTo>
                <a:lnTo>
                  <a:pt x="0" y="125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51746" y="3028473"/>
            <a:ext cx="1126160" cy="1430458"/>
          </a:xfrm>
          <a:custGeom>
            <a:avLst/>
            <a:gdLst/>
            <a:ahLst/>
            <a:cxnLst/>
            <a:rect r="r" b="b" t="t" l="l"/>
            <a:pathLst>
              <a:path h="1430458" w="1126160">
                <a:moveTo>
                  <a:pt x="0" y="0"/>
                </a:moveTo>
                <a:lnTo>
                  <a:pt x="1126161" y="0"/>
                </a:lnTo>
                <a:lnTo>
                  <a:pt x="1126161" y="1430457"/>
                </a:lnTo>
                <a:lnTo>
                  <a:pt x="0" y="1430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93268" y="5840413"/>
            <a:ext cx="1881504" cy="1881504"/>
          </a:xfrm>
          <a:custGeom>
            <a:avLst/>
            <a:gdLst/>
            <a:ahLst/>
            <a:cxnLst/>
            <a:rect r="r" b="b" t="t" l="l"/>
            <a:pathLst>
              <a:path h="1881504" w="1881504">
                <a:moveTo>
                  <a:pt x="0" y="0"/>
                </a:moveTo>
                <a:lnTo>
                  <a:pt x="1881504" y="0"/>
                </a:lnTo>
                <a:lnTo>
                  <a:pt x="1881504" y="1881504"/>
                </a:lnTo>
                <a:lnTo>
                  <a:pt x="0" y="1881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00063" y="5806082"/>
            <a:ext cx="1997610" cy="1950166"/>
          </a:xfrm>
          <a:custGeom>
            <a:avLst/>
            <a:gdLst/>
            <a:ahLst/>
            <a:cxnLst/>
            <a:rect r="r" b="b" t="t" l="l"/>
            <a:pathLst>
              <a:path h="1950166" w="1997610">
                <a:moveTo>
                  <a:pt x="0" y="0"/>
                </a:moveTo>
                <a:lnTo>
                  <a:pt x="1997610" y="0"/>
                </a:lnTo>
                <a:lnTo>
                  <a:pt x="1997610" y="1950166"/>
                </a:lnTo>
                <a:lnTo>
                  <a:pt x="0" y="1950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10251" y="5969679"/>
            <a:ext cx="1987073" cy="1752237"/>
          </a:xfrm>
          <a:custGeom>
            <a:avLst/>
            <a:gdLst/>
            <a:ahLst/>
            <a:cxnLst/>
            <a:rect r="r" b="b" t="t" l="l"/>
            <a:pathLst>
              <a:path h="1752237" w="1987073">
                <a:moveTo>
                  <a:pt x="0" y="0"/>
                </a:moveTo>
                <a:lnTo>
                  <a:pt x="1987074" y="0"/>
                </a:lnTo>
                <a:lnTo>
                  <a:pt x="1987074" y="1752238"/>
                </a:lnTo>
                <a:lnTo>
                  <a:pt x="0" y="17522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3251" y="4459408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Big fashion sales attract attention with targeted posters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9104" y="4459408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Mega sales highlight specific categories for better visibility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812233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Navaratri and fashion festival ads boost engagement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45127" y="7812233"/>
            <a:ext cx="5710281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Influencers promote Myntra products with details, building credibility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14826" y="7812233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Employee promotions increase brand loyalty and fan 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79692" y="955198"/>
            <a:ext cx="1404115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Customer Sentiment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0074" y="2743200"/>
            <a:ext cx="1717799" cy="1430458"/>
          </a:xfrm>
          <a:custGeom>
            <a:avLst/>
            <a:gdLst/>
            <a:ahLst/>
            <a:cxnLst/>
            <a:rect r="r" b="b" t="t" l="l"/>
            <a:pathLst>
              <a:path h="1430458" w="1717799">
                <a:moveTo>
                  <a:pt x="0" y="0"/>
                </a:moveTo>
                <a:lnTo>
                  <a:pt x="1717799" y="0"/>
                </a:lnTo>
                <a:lnTo>
                  <a:pt x="1717799" y="1430458"/>
                </a:lnTo>
                <a:lnTo>
                  <a:pt x="0" y="143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32943" y="2571750"/>
            <a:ext cx="1163766" cy="1773358"/>
          </a:xfrm>
          <a:custGeom>
            <a:avLst/>
            <a:gdLst/>
            <a:ahLst/>
            <a:cxnLst/>
            <a:rect r="r" b="b" t="t" l="l"/>
            <a:pathLst>
              <a:path h="1773358" w="1163766">
                <a:moveTo>
                  <a:pt x="0" y="0"/>
                </a:moveTo>
                <a:lnTo>
                  <a:pt x="1163766" y="0"/>
                </a:lnTo>
                <a:lnTo>
                  <a:pt x="1163766" y="1773358"/>
                </a:lnTo>
                <a:lnTo>
                  <a:pt x="0" y="1773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2358" y="6075383"/>
            <a:ext cx="2163325" cy="1540830"/>
          </a:xfrm>
          <a:custGeom>
            <a:avLst/>
            <a:gdLst/>
            <a:ahLst/>
            <a:cxnLst/>
            <a:rect r="r" b="b" t="t" l="l"/>
            <a:pathLst>
              <a:path h="1540830" w="2163325">
                <a:moveTo>
                  <a:pt x="0" y="0"/>
                </a:moveTo>
                <a:lnTo>
                  <a:pt x="2163325" y="0"/>
                </a:lnTo>
                <a:lnTo>
                  <a:pt x="2163325" y="1540830"/>
                </a:lnTo>
                <a:lnTo>
                  <a:pt x="0" y="1540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38451" y="5942651"/>
            <a:ext cx="1923634" cy="1673562"/>
          </a:xfrm>
          <a:custGeom>
            <a:avLst/>
            <a:gdLst/>
            <a:ahLst/>
            <a:cxnLst/>
            <a:rect r="r" b="b" t="t" l="l"/>
            <a:pathLst>
              <a:path h="1673562" w="1923634">
                <a:moveTo>
                  <a:pt x="0" y="0"/>
                </a:moveTo>
                <a:lnTo>
                  <a:pt x="1923634" y="0"/>
                </a:lnTo>
                <a:lnTo>
                  <a:pt x="1923634" y="1673562"/>
                </a:lnTo>
                <a:lnTo>
                  <a:pt x="0" y="167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09461" y="6095904"/>
            <a:ext cx="2402175" cy="1367056"/>
          </a:xfrm>
          <a:custGeom>
            <a:avLst/>
            <a:gdLst/>
            <a:ahLst/>
            <a:cxnLst/>
            <a:rect r="r" b="b" t="t" l="l"/>
            <a:pathLst>
              <a:path h="1367056" w="2402175">
                <a:moveTo>
                  <a:pt x="0" y="0"/>
                </a:moveTo>
                <a:lnTo>
                  <a:pt x="2402176" y="0"/>
                </a:lnTo>
                <a:lnTo>
                  <a:pt x="2402176" y="1367056"/>
                </a:lnTo>
                <a:lnTo>
                  <a:pt x="0" y="1367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3251" y="4459408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Missing items and exchange issues frustrate customers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9104" y="4459408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Delivery delays and changing dates impact trust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883" y="7812233"/>
            <a:ext cx="5530274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Fake customer care commitments worsen experience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5127" y="7812233"/>
            <a:ext cx="5710281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Delayed cashback undermines promotional guarantees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4826" y="7812233"/>
            <a:ext cx="4991445" cy="10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Poor customer support adds to dissatisfaction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8301" y="1996598"/>
            <a:ext cx="130839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NEGATIVE OUTCOME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79692" y="955198"/>
            <a:ext cx="1404115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Customer Sentiment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8974" y="2133819"/>
            <a:ext cx="5170053" cy="6019362"/>
          </a:xfrm>
          <a:custGeom>
            <a:avLst/>
            <a:gdLst/>
            <a:ahLst/>
            <a:cxnLst/>
            <a:rect r="r" b="b" t="t" l="l"/>
            <a:pathLst>
              <a:path h="6019362" w="5170053">
                <a:moveTo>
                  <a:pt x="0" y="0"/>
                </a:moveTo>
                <a:lnTo>
                  <a:pt x="5170052" y="0"/>
                </a:lnTo>
                <a:lnTo>
                  <a:pt x="5170052" y="6019362"/>
                </a:lnTo>
                <a:lnTo>
                  <a:pt x="0" y="60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0" t="0" r="-106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052" y="1885241"/>
            <a:ext cx="3407259" cy="6535665"/>
          </a:xfrm>
          <a:custGeom>
            <a:avLst/>
            <a:gdLst/>
            <a:ahLst/>
            <a:cxnLst/>
            <a:rect r="r" b="b" t="t" l="l"/>
            <a:pathLst>
              <a:path h="6535665" w="3407259">
                <a:moveTo>
                  <a:pt x="0" y="0"/>
                </a:moveTo>
                <a:lnTo>
                  <a:pt x="3407259" y="0"/>
                </a:lnTo>
                <a:lnTo>
                  <a:pt x="3407259" y="6535666"/>
                </a:lnTo>
                <a:lnTo>
                  <a:pt x="0" y="6535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99" r="0" b="-22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47571" y="1885241"/>
            <a:ext cx="3407259" cy="6535665"/>
          </a:xfrm>
          <a:custGeom>
            <a:avLst/>
            <a:gdLst/>
            <a:ahLst/>
            <a:cxnLst/>
            <a:rect r="r" b="b" t="t" l="l"/>
            <a:pathLst>
              <a:path h="6535665" w="3407259">
                <a:moveTo>
                  <a:pt x="0" y="0"/>
                </a:moveTo>
                <a:lnTo>
                  <a:pt x="3407259" y="0"/>
                </a:lnTo>
                <a:lnTo>
                  <a:pt x="3407259" y="6535666"/>
                </a:lnTo>
                <a:lnTo>
                  <a:pt x="0" y="6535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3" r="0" b="-32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0630" y="1885241"/>
            <a:ext cx="3407259" cy="6535665"/>
          </a:xfrm>
          <a:custGeom>
            <a:avLst/>
            <a:gdLst/>
            <a:ahLst/>
            <a:cxnLst/>
            <a:rect r="r" b="b" t="t" l="l"/>
            <a:pathLst>
              <a:path h="6535665" w="3407259">
                <a:moveTo>
                  <a:pt x="0" y="0"/>
                </a:moveTo>
                <a:lnTo>
                  <a:pt x="3407259" y="0"/>
                </a:lnTo>
                <a:lnTo>
                  <a:pt x="3407259" y="6535666"/>
                </a:lnTo>
                <a:lnTo>
                  <a:pt x="0" y="653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537" r="0" b="-1353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3689" y="1911522"/>
            <a:ext cx="3407259" cy="6509385"/>
          </a:xfrm>
          <a:custGeom>
            <a:avLst/>
            <a:gdLst/>
            <a:ahLst/>
            <a:cxnLst/>
            <a:rect r="r" b="b" t="t" l="l"/>
            <a:pathLst>
              <a:path h="6509385" w="3407259">
                <a:moveTo>
                  <a:pt x="0" y="0"/>
                </a:moveTo>
                <a:lnTo>
                  <a:pt x="3407259" y="0"/>
                </a:lnTo>
                <a:lnTo>
                  <a:pt x="3407259" y="6509385"/>
                </a:lnTo>
                <a:lnTo>
                  <a:pt x="0" y="65093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29" r="0" b="-152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7052" y="8557702"/>
            <a:ext cx="3407259" cy="101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7"/>
              </a:lnSpc>
              <a:spcBef>
                <a:spcPct val="0"/>
              </a:spcBef>
            </a:pPr>
            <a:r>
              <a:rPr lang="en-US" b="true" sz="194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Oversized Clothing: Baggy jeans, hoodies, and relaxed fits are highly popular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8292" y="417753"/>
            <a:ext cx="1404115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Tracking Fashion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47571" y="8557702"/>
            <a:ext cx="3407259" cy="101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7"/>
              </a:lnSpc>
              <a:spcBef>
                <a:spcPct val="0"/>
              </a:spcBef>
            </a:pPr>
            <a:r>
              <a:rPr lang="en-US" b="true" sz="194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Printed Fashion: Thrift-inspired and pattern styles are making a strong comeback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0630" y="8516157"/>
            <a:ext cx="3407259" cy="85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7"/>
              </a:lnSpc>
              <a:spcBef>
                <a:spcPct val="0"/>
              </a:spcBef>
            </a:pPr>
            <a:r>
              <a:rPr lang="en-US" b="true" sz="164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Fashionable and Functional: They prefer fashionable, functional clothing with bold colors and patterns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33689" y="8516157"/>
            <a:ext cx="3407259" cy="101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7"/>
              </a:lnSpc>
              <a:spcBef>
                <a:spcPct val="0"/>
              </a:spcBef>
            </a:pPr>
            <a:r>
              <a:rPr lang="en-US" b="true" sz="1948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Fast Fashion Appeal: Affordable and quick to adapt to the latest trends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4029" y="3156580"/>
            <a:ext cx="1686369" cy="1363653"/>
          </a:xfrm>
          <a:custGeom>
            <a:avLst/>
            <a:gdLst/>
            <a:ahLst/>
            <a:cxnLst/>
            <a:rect r="r" b="b" t="t" l="l"/>
            <a:pathLst>
              <a:path h="1363653" w="1686369">
                <a:moveTo>
                  <a:pt x="0" y="0"/>
                </a:moveTo>
                <a:lnTo>
                  <a:pt x="1686369" y="0"/>
                </a:lnTo>
                <a:lnTo>
                  <a:pt x="1686369" y="1363653"/>
                </a:lnTo>
                <a:lnTo>
                  <a:pt x="0" y="1363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388" r="-106982" b="-17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9200" y="3374759"/>
            <a:ext cx="3204506" cy="1222553"/>
          </a:xfrm>
          <a:custGeom>
            <a:avLst/>
            <a:gdLst/>
            <a:ahLst/>
            <a:cxnLst/>
            <a:rect r="r" b="b" t="t" l="l"/>
            <a:pathLst>
              <a:path h="1222553" w="3204506">
                <a:moveTo>
                  <a:pt x="0" y="0"/>
                </a:moveTo>
                <a:lnTo>
                  <a:pt x="3204507" y="0"/>
                </a:lnTo>
                <a:lnTo>
                  <a:pt x="3204507" y="1222553"/>
                </a:lnTo>
                <a:lnTo>
                  <a:pt x="0" y="122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7019" y="2098229"/>
            <a:ext cx="8200437" cy="85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9"/>
              </a:lnSpc>
              <a:spcBef>
                <a:spcPct val="0"/>
              </a:spcBef>
            </a:pPr>
            <a:r>
              <a:rPr lang="en-US" sz="501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AMAZON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5696" y="997881"/>
            <a:ext cx="13029810" cy="128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3"/>
              </a:lnSpc>
              <a:spcBef>
                <a:spcPct val="0"/>
              </a:spcBef>
            </a:pPr>
            <a:r>
              <a:rPr lang="en-US" sz="7423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Competitive Landscape Assessment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0641" y="3142284"/>
            <a:ext cx="8951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877" y="4730662"/>
            <a:ext cx="16605981" cy="417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Strengths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Trust and Reliability: Strong brand trust with fast delivery and customer-centric policies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Customer Service: Known for responsive and efficient customer service</a:t>
            </a:r>
          </a:p>
          <a:p>
            <a:pPr algn="l">
              <a:lnSpc>
                <a:spcPts val="4171"/>
              </a:lnSpc>
            </a:pPr>
          </a:p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Weaknesses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Fashion Identity: Seen as a general marketplace, not a dedicated fashion destination like Myntra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Less Fashion-Centric Marketing: Campaigns focus more on products than on fashion-lifestyle</a:t>
            </a:r>
          </a:p>
          <a:p>
            <a:pPr algn="l" marL="0" indent="0" lvl="0">
              <a:lnSpc>
                <a:spcPts val="41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09577" y="3189894"/>
            <a:ext cx="1686369" cy="1363653"/>
          </a:xfrm>
          <a:custGeom>
            <a:avLst/>
            <a:gdLst/>
            <a:ahLst/>
            <a:cxnLst/>
            <a:rect r="r" b="b" t="t" l="l"/>
            <a:pathLst>
              <a:path h="1363653" w="1686369">
                <a:moveTo>
                  <a:pt x="0" y="0"/>
                </a:moveTo>
                <a:lnTo>
                  <a:pt x="1686369" y="0"/>
                </a:lnTo>
                <a:lnTo>
                  <a:pt x="1686369" y="1363654"/>
                </a:lnTo>
                <a:lnTo>
                  <a:pt x="0" y="1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388" r="-106982" b="-17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2885" y="3290439"/>
            <a:ext cx="3338739" cy="1162564"/>
          </a:xfrm>
          <a:custGeom>
            <a:avLst/>
            <a:gdLst/>
            <a:ahLst/>
            <a:cxnLst/>
            <a:rect r="r" b="b" t="t" l="l"/>
            <a:pathLst>
              <a:path h="1162564" w="3338739">
                <a:moveTo>
                  <a:pt x="0" y="0"/>
                </a:moveTo>
                <a:lnTo>
                  <a:pt x="3338739" y="0"/>
                </a:lnTo>
                <a:lnTo>
                  <a:pt x="3338739" y="1162564"/>
                </a:lnTo>
                <a:lnTo>
                  <a:pt x="0" y="116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981" r="0" b="-305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7019" y="2098229"/>
            <a:ext cx="8200437" cy="85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9"/>
              </a:lnSpc>
              <a:spcBef>
                <a:spcPct val="0"/>
              </a:spcBef>
            </a:pPr>
            <a:r>
              <a:rPr lang="en-US" sz="501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FLIPKART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5696" y="997881"/>
            <a:ext cx="13029810" cy="128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3"/>
              </a:lnSpc>
              <a:spcBef>
                <a:spcPct val="0"/>
              </a:spcBef>
            </a:pPr>
            <a:r>
              <a:rPr lang="en-US" sz="7423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Competitive Landscape Assessment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66189" y="3175598"/>
            <a:ext cx="8951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877" y="4730662"/>
            <a:ext cx="16605981" cy="36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Strengths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Aggressive Discount Campaigns: Flipkart runs frequent festive and seasonal sales, similar to Myntra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Partnership with Local Brands: Promotes Indian fashion brands, appealing to regional audiences</a:t>
            </a:r>
          </a:p>
          <a:p>
            <a:pPr algn="l">
              <a:lnSpc>
                <a:spcPts val="4171"/>
              </a:lnSpc>
            </a:pPr>
          </a:p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Weaknesses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Inconsistent Quality Reviews: Customers frequently report quality issues, which damages trust</a:t>
            </a:r>
          </a:p>
          <a:p>
            <a:pPr algn="l" marL="643344" indent="-321672" lvl="1">
              <a:lnSpc>
                <a:spcPts val="41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Delayed Deliveries: Often criticized in customer reviews for late deliveries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037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5246" y="0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68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772" y="-287921"/>
            <a:ext cx="4769228" cy="2002421"/>
          </a:xfrm>
          <a:custGeom>
            <a:avLst/>
            <a:gdLst/>
            <a:ahLst/>
            <a:cxnLst/>
            <a:rect r="r" b="b" t="t" l="l"/>
            <a:pathLst>
              <a:path h="2002421" w="4769228">
                <a:moveTo>
                  <a:pt x="0" y="0"/>
                </a:moveTo>
                <a:lnTo>
                  <a:pt x="4769228" y="0"/>
                </a:lnTo>
                <a:lnTo>
                  <a:pt x="4769228" y="2002421"/>
                </a:lnTo>
                <a:lnTo>
                  <a:pt x="0" y="200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7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4029" y="3156580"/>
            <a:ext cx="1686369" cy="1363653"/>
          </a:xfrm>
          <a:custGeom>
            <a:avLst/>
            <a:gdLst/>
            <a:ahLst/>
            <a:cxnLst/>
            <a:rect r="r" b="b" t="t" l="l"/>
            <a:pathLst>
              <a:path h="1363653" w="1686369">
                <a:moveTo>
                  <a:pt x="0" y="0"/>
                </a:moveTo>
                <a:lnTo>
                  <a:pt x="1686369" y="0"/>
                </a:lnTo>
                <a:lnTo>
                  <a:pt x="1686369" y="1363653"/>
                </a:lnTo>
                <a:lnTo>
                  <a:pt x="0" y="1363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388" r="-106982" b="-17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7338" y="3051914"/>
            <a:ext cx="2610345" cy="1468319"/>
          </a:xfrm>
          <a:custGeom>
            <a:avLst/>
            <a:gdLst/>
            <a:ahLst/>
            <a:cxnLst/>
            <a:rect r="r" b="b" t="t" l="l"/>
            <a:pathLst>
              <a:path h="1468319" w="2610345">
                <a:moveTo>
                  <a:pt x="0" y="0"/>
                </a:moveTo>
                <a:lnTo>
                  <a:pt x="2610345" y="0"/>
                </a:lnTo>
                <a:lnTo>
                  <a:pt x="2610345" y="1468319"/>
                </a:lnTo>
                <a:lnTo>
                  <a:pt x="0" y="146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7019" y="2098229"/>
            <a:ext cx="8200437" cy="85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9"/>
              </a:lnSpc>
              <a:spcBef>
                <a:spcPct val="0"/>
              </a:spcBef>
            </a:pPr>
            <a:r>
              <a:rPr lang="en-US" sz="5014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AJIO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5696" y="997881"/>
            <a:ext cx="13029810" cy="128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3"/>
              </a:lnSpc>
              <a:spcBef>
                <a:spcPct val="0"/>
              </a:spcBef>
            </a:pPr>
            <a:r>
              <a:rPr lang="en-US" sz="7423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Competitive Landscape Assessment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0641" y="3142284"/>
            <a:ext cx="8951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877" y="4730662"/>
            <a:ext cx="16605981" cy="36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Bold"/>
                <a:ea typeface="Rajdhani Bold"/>
                <a:cs typeface="Rajdhani Bold"/>
                <a:sym typeface="Rajdhani Bold"/>
              </a:rPr>
              <a:t>Strengths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Strong Social Media Presence: Actively uses Instagram with influencers and style guides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AJIO Luxe: Offers premium fashion, giving it an advantage in the luxury segment</a:t>
            </a:r>
          </a:p>
          <a:p>
            <a:pPr algn="l">
              <a:lnSpc>
                <a:spcPts val="4171"/>
              </a:lnSpc>
            </a:pPr>
          </a:p>
          <a:p>
            <a:pPr algn="l">
              <a:lnSpc>
                <a:spcPts val="4171"/>
              </a:lnSpc>
            </a:pPr>
            <a:r>
              <a:rPr lang="en-US" sz="2979" b="tru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Weaknesses</a:t>
            </a:r>
          </a:p>
          <a:p>
            <a:pPr algn="l" marL="643344" indent="-321672" lvl="1">
              <a:lnSpc>
                <a:spcPts val="4171"/>
              </a:lnSpc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Customer Service Issues: Frequently criticized for poor customer service and slow responses</a:t>
            </a:r>
          </a:p>
          <a:p>
            <a:pPr algn="l" marL="643344" indent="-321672" lvl="1">
              <a:lnSpc>
                <a:spcPts val="41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Limited Variety: Smaller overall product variety compared to Myntra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DAGSlT7WLwQ</dc:identifier>
  <dcterms:modified xsi:type="dcterms:W3CDTF">2011-08-01T06:04:30Z</dcterms:modified>
  <cp:revision>1</cp:revision>
  <dc:title>Myntra Analysis</dc:title>
</cp:coreProperties>
</file>